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Default Extension="wmf" ContentType="image/x-wmf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Default Extension="tiff" ContentType="image/tif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r:id="rId1"/>
  </p:sldMasterIdLst>
  <p:notesMasterIdLst>
    <p:notesMasterId r:id="rId10"/>
  </p:notesMasterIdLst>
  <p:sldIdLst>
    <p:sldId id="269" r:id="rId2"/>
    <p:sldId id="358" r:id="rId3"/>
    <p:sldId id="369" r:id="rId4"/>
    <p:sldId id="368" r:id="rId5"/>
    <p:sldId id="367" r:id="rId6"/>
    <p:sldId id="359" r:id="rId7"/>
    <p:sldId id="364" r:id="rId8"/>
    <p:sldId id="365" r:id="rId9"/>
  </p:sldIdLst>
  <p:sldSz cx="9144000" cy="6858000" type="screen4x3"/>
  <p:notesSz cx="6731000" cy="9856788"/>
  <p:defaultTextStyle>
    <a:defPPr>
      <a:defRPr lang="en-GB"/>
    </a:defPPr>
    <a:lvl1pPr algn="ctr" rtl="0" fontAlgn="base">
      <a:lnSpc>
        <a:spcPct val="120000"/>
      </a:lnSpc>
      <a:spcBef>
        <a:spcPct val="0"/>
      </a:spcBef>
      <a:spcAft>
        <a:spcPct val="0"/>
      </a:spcAft>
      <a:defRPr sz="2000" kern="1200">
        <a:solidFill>
          <a:schemeClr val="tx1"/>
        </a:solidFill>
        <a:latin typeface="Verdana" charset="0"/>
        <a:ea typeface="ＭＳ Ｐゴシック" charset="-128"/>
        <a:cs typeface="+mn-cs"/>
      </a:defRPr>
    </a:lvl1pPr>
    <a:lvl2pPr marL="457200" algn="ctr" rtl="0" fontAlgn="base">
      <a:lnSpc>
        <a:spcPct val="120000"/>
      </a:lnSpc>
      <a:spcBef>
        <a:spcPct val="0"/>
      </a:spcBef>
      <a:spcAft>
        <a:spcPct val="0"/>
      </a:spcAft>
      <a:defRPr sz="2000" kern="1200">
        <a:solidFill>
          <a:schemeClr val="tx1"/>
        </a:solidFill>
        <a:latin typeface="Verdana" charset="0"/>
        <a:ea typeface="ＭＳ Ｐゴシック" charset="-128"/>
        <a:cs typeface="+mn-cs"/>
      </a:defRPr>
    </a:lvl2pPr>
    <a:lvl3pPr marL="914400" algn="ctr" rtl="0" fontAlgn="base">
      <a:lnSpc>
        <a:spcPct val="120000"/>
      </a:lnSpc>
      <a:spcBef>
        <a:spcPct val="0"/>
      </a:spcBef>
      <a:spcAft>
        <a:spcPct val="0"/>
      </a:spcAft>
      <a:defRPr sz="2000" kern="1200">
        <a:solidFill>
          <a:schemeClr val="tx1"/>
        </a:solidFill>
        <a:latin typeface="Verdana" charset="0"/>
        <a:ea typeface="ＭＳ Ｐゴシック" charset="-128"/>
        <a:cs typeface="+mn-cs"/>
      </a:defRPr>
    </a:lvl3pPr>
    <a:lvl4pPr marL="1371600" algn="ctr" rtl="0" fontAlgn="base">
      <a:lnSpc>
        <a:spcPct val="120000"/>
      </a:lnSpc>
      <a:spcBef>
        <a:spcPct val="0"/>
      </a:spcBef>
      <a:spcAft>
        <a:spcPct val="0"/>
      </a:spcAft>
      <a:defRPr sz="2000" kern="1200">
        <a:solidFill>
          <a:schemeClr val="tx1"/>
        </a:solidFill>
        <a:latin typeface="Verdana" charset="0"/>
        <a:ea typeface="ＭＳ Ｐゴシック" charset="-128"/>
        <a:cs typeface="+mn-cs"/>
      </a:defRPr>
    </a:lvl4pPr>
    <a:lvl5pPr marL="1828800" algn="ctr" rtl="0" fontAlgn="base">
      <a:lnSpc>
        <a:spcPct val="120000"/>
      </a:lnSpc>
      <a:spcBef>
        <a:spcPct val="0"/>
      </a:spcBef>
      <a:spcAft>
        <a:spcPct val="0"/>
      </a:spcAft>
      <a:defRPr sz="2000" kern="1200">
        <a:solidFill>
          <a:schemeClr val="tx1"/>
        </a:solidFill>
        <a:latin typeface="Verdana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Verdana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Verdana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Verdana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Verdana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C5D8E5"/>
    <a:srgbClr val="C6DBE4"/>
    <a:srgbClr val="C8D7E2"/>
    <a:srgbClr val="C9DBE1"/>
    <a:srgbClr val="CADEE0"/>
    <a:srgbClr val="D8F1F4"/>
    <a:srgbClr val="DBEDF1"/>
    <a:srgbClr val="CCECFF"/>
    <a:srgbClr val="B2B2B2"/>
    <a:srgbClr val="00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1128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lnSpc>
                <a:spcPct val="100000"/>
              </a:lnSpc>
              <a:defRPr sz="1200">
                <a:solidFill>
                  <a:schemeClr val="bg1"/>
                </a:solidFill>
                <a:latin typeface="Times New Roman" charset="0"/>
              </a:defRPr>
            </a:lvl1pPr>
          </a:lstStyle>
          <a:p>
            <a:endParaRPr lang="nl-NL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4763" y="0"/>
            <a:ext cx="291623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defRPr sz="1200">
                <a:solidFill>
                  <a:schemeClr val="bg1"/>
                </a:solidFill>
                <a:latin typeface="Times New Roman" charset="0"/>
              </a:defRPr>
            </a:lvl1pPr>
          </a:lstStyle>
          <a:p>
            <a:endParaRPr lang="nl-NL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39775"/>
            <a:ext cx="4927600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4663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lnSpc>
                <a:spcPct val="100000"/>
              </a:lnSpc>
              <a:defRPr sz="1200">
                <a:solidFill>
                  <a:schemeClr val="bg1"/>
                </a:solidFill>
                <a:latin typeface="Times New Roman" charset="0"/>
              </a:defRPr>
            </a:lvl1pPr>
          </a:lstStyle>
          <a:p>
            <a:endParaRPr lang="nl-NL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4763" y="9364663"/>
            <a:ext cx="291623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defRPr sz="1200">
                <a:solidFill>
                  <a:schemeClr val="bg1"/>
                </a:solidFill>
                <a:latin typeface="Times New Roman" charset="0"/>
              </a:defRPr>
            </a:lvl1pPr>
          </a:lstStyle>
          <a:p>
            <a:fld id="{9C6BB4DF-97DD-41FA-BACE-ED075E663E77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35100" y="169863"/>
            <a:ext cx="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/>
            <a:endParaRPr lang="en-US" sz="2400"/>
          </a:p>
        </p:txBody>
      </p:sp>
      <p:pic>
        <p:nvPicPr>
          <p:cNvPr id="5" name="Picture 7" descr="NIOZ_ppt_Kop_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" y="0"/>
            <a:ext cx="9140825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978025" y="1176338"/>
            <a:ext cx="38989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200">
                <a:solidFill>
                  <a:schemeClr val="tx2"/>
                </a:solidFill>
              </a:rPr>
              <a:t>Koninklijk Nederlands Instituut voor Zeeonderzoek</a:t>
            </a:r>
          </a:p>
        </p:txBody>
      </p:sp>
      <p:sp>
        <p:nvSpPr>
          <p:cNvPr id="2150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19188" y="2286000"/>
            <a:ext cx="7466012" cy="1905000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50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19188" y="4876800"/>
            <a:ext cx="7466012" cy="1143000"/>
          </a:xfrm>
        </p:spPr>
        <p:txBody>
          <a:bodyPr rIns="180000"/>
          <a:lstStyle>
            <a:lvl1pPr marL="0" indent="0">
              <a:lnSpc>
                <a:spcPct val="100000"/>
              </a:lnSpc>
              <a:spcAft>
                <a:spcPct val="0"/>
              </a:spcAft>
              <a:buFont typeface="Wingdings" charset="2"/>
              <a:buNone/>
              <a:tabLst>
                <a:tab pos="476250" algn="l"/>
              </a:tabLst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 rot="16200000">
            <a:off x="8461375" y="5178425"/>
            <a:ext cx="1136650" cy="381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55D5C5-2EF3-4521-8048-F204855D3C8F}" type="slidenum">
              <a:rPr lang="en-US"/>
              <a:pPr/>
              <a:t>‹#›</a:t>
            </a:fld>
            <a:endParaRPr lang="en-US">
              <a:latin typeface="Arial" charset="0"/>
            </a:endParaRPr>
          </a:p>
        </p:txBody>
      </p:sp>
      <p:sp>
        <p:nvSpPr>
          <p:cNvPr id="9" name="Footer Placeholder 8"/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1104900" y="6477000"/>
            <a:ext cx="6604000" cy="381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Het NIOZ maakt deel uit van NWO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6EC5D1-F0E2-4E91-937A-F88C25BB152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7175" y="381000"/>
            <a:ext cx="2058988" cy="60960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7038" y="381000"/>
            <a:ext cx="6027737" cy="60960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5CAE38-C62D-4B28-A6A1-912964FAE51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02729C-1863-4322-AAA6-EFB0D2B781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B401B2-3E21-4DCF-B077-8B4DF719A81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7038" y="1371600"/>
            <a:ext cx="3998912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8350" y="1371600"/>
            <a:ext cx="40005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4BC834-4F50-4A57-BF3D-7F52F3B296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93D089-7471-4AA8-A795-1BF19E9B96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8DAD7B-E07C-463B-8533-35FD1FE2590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34D092-9F07-4736-A000-0BD6C17DC2C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F8B8F4-1A7A-4EDC-9A16-1C3C7BB7E75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3BE1F9-E285-4DB4-B533-CD3C8C8FD15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0">
          <a:blip r:embed="rId13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9400" y="381000"/>
            <a:ext cx="711676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180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427038" y="1371600"/>
            <a:ext cx="8151812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40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 rot="-5400000">
            <a:off x="8169275" y="4876800"/>
            <a:ext cx="1752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0" hangingPunct="0">
              <a:lnSpc>
                <a:spcPct val="100000"/>
              </a:lnSpc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1402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66000" y="6477000"/>
            <a:ext cx="121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defRPr sz="1000">
                <a:solidFill>
                  <a:schemeClr val="tx2"/>
                </a:solidFill>
              </a:defRPr>
            </a:lvl1pPr>
          </a:lstStyle>
          <a:p>
            <a:fld id="{61A29179-A392-4890-93AD-A9BE5C83FD62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30" name="Picture 6" descr="NIOZ_wapen_rgb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27038" y="134938"/>
            <a:ext cx="4857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tx2"/>
          </a:solidFill>
          <a:latin typeface="Verdana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tx2"/>
          </a:solidFill>
          <a:latin typeface="Verdana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tx2"/>
          </a:solidFill>
          <a:latin typeface="Verdana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tx2"/>
          </a:solidFill>
          <a:latin typeface="Verdana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tx2"/>
          </a:solidFill>
          <a:latin typeface="Verdana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tx2"/>
          </a:solidFill>
          <a:latin typeface="Verdana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tx2"/>
          </a:solidFill>
          <a:latin typeface="Verdana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tx2"/>
          </a:solidFill>
          <a:latin typeface="Verdana" charset="0"/>
          <a:ea typeface="ＭＳ Ｐゴシック" charset="-128"/>
          <a:cs typeface="ＭＳ Ｐゴシック" charset="-128"/>
        </a:defRPr>
      </a:lvl9pPr>
    </p:titleStyle>
    <p:bodyStyle>
      <a:lvl1pPr marL="193675" indent="-193675" algn="l" rtl="0" eaLnBrk="0" fontAlgn="base" hangingPunct="0">
        <a:lnSpc>
          <a:spcPct val="120000"/>
        </a:lnSpc>
        <a:spcBef>
          <a:spcPct val="0"/>
        </a:spcBef>
        <a:spcAft>
          <a:spcPct val="30000"/>
        </a:spcAft>
        <a:buClr>
          <a:srgbClr val="F17E1C"/>
        </a:buClr>
        <a:buFont typeface="Wingdings" charset="2"/>
        <a:buChar char="§"/>
        <a:defRPr sz="2000">
          <a:solidFill>
            <a:schemeClr val="tx2"/>
          </a:solidFill>
          <a:latin typeface="+mn-lt"/>
          <a:ea typeface="+mn-ea"/>
          <a:cs typeface="+mn-cs"/>
        </a:defRPr>
      </a:lvl1pPr>
      <a:lvl2pPr marL="765175" indent="-188913" algn="l" rtl="0" eaLnBrk="0" fontAlgn="base" hangingPunct="0">
        <a:lnSpc>
          <a:spcPct val="120000"/>
        </a:lnSpc>
        <a:spcBef>
          <a:spcPct val="0"/>
        </a:spcBef>
        <a:spcAft>
          <a:spcPct val="30000"/>
        </a:spcAft>
        <a:buClr>
          <a:srgbClr val="F17E1C"/>
        </a:buClr>
        <a:buFont typeface="Wingdings" charset="2"/>
        <a:buChar char="§"/>
        <a:defRPr sz="2000">
          <a:solidFill>
            <a:schemeClr val="tx2"/>
          </a:solidFill>
          <a:latin typeface="+mn-lt"/>
          <a:ea typeface="+mn-ea"/>
        </a:defRPr>
      </a:lvl2pPr>
      <a:lvl3pPr marL="1338263" indent="-195263" algn="l" rtl="0" eaLnBrk="0" fontAlgn="base" hangingPunct="0">
        <a:lnSpc>
          <a:spcPct val="120000"/>
        </a:lnSpc>
        <a:spcBef>
          <a:spcPct val="0"/>
        </a:spcBef>
        <a:spcAft>
          <a:spcPct val="30000"/>
        </a:spcAft>
        <a:buClr>
          <a:srgbClr val="F17E1C"/>
        </a:buClr>
        <a:buFont typeface="Wingdings" charset="2"/>
        <a:buChar char="§"/>
        <a:defRPr sz="2000">
          <a:solidFill>
            <a:schemeClr val="tx2"/>
          </a:solidFill>
          <a:latin typeface="+mn-lt"/>
          <a:ea typeface="+mn-ea"/>
        </a:defRPr>
      </a:lvl3pPr>
      <a:lvl4pPr marL="1909763" indent="-195263" algn="l" rtl="0" eaLnBrk="0" fontAlgn="base" hangingPunct="0">
        <a:lnSpc>
          <a:spcPct val="120000"/>
        </a:lnSpc>
        <a:spcBef>
          <a:spcPct val="0"/>
        </a:spcBef>
        <a:spcAft>
          <a:spcPct val="30000"/>
        </a:spcAft>
        <a:buClr>
          <a:srgbClr val="F17E1C"/>
        </a:buClr>
        <a:buFont typeface="Wingdings" charset="2"/>
        <a:buChar char="§"/>
        <a:defRPr sz="2000">
          <a:solidFill>
            <a:schemeClr val="tx2"/>
          </a:solidFill>
          <a:latin typeface="+mn-lt"/>
          <a:ea typeface="+mn-ea"/>
        </a:defRPr>
      </a:lvl4pPr>
      <a:lvl5pPr marL="2471738" indent="-188913" algn="l" rtl="0" eaLnBrk="0" fontAlgn="base" hangingPunct="0">
        <a:lnSpc>
          <a:spcPct val="120000"/>
        </a:lnSpc>
        <a:spcBef>
          <a:spcPct val="0"/>
        </a:spcBef>
        <a:spcAft>
          <a:spcPct val="30000"/>
        </a:spcAft>
        <a:buClr>
          <a:srgbClr val="F17E1C"/>
        </a:buClr>
        <a:buFont typeface="Wingdings" charset="2"/>
        <a:buChar char="§"/>
        <a:defRPr sz="2000">
          <a:solidFill>
            <a:schemeClr val="tx2"/>
          </a:solidFill>
          <a:latin typeface="+mn-lt"/>
          <a:ea typeface="+mn-ea"/>
        </a:defRPr>
      </a:lvl5pPr>
      <a:lvl6pPr marL="2928938" indent="-188913" algn="l" rtl="0" fontAlgn="base">
        <a:lnSpc>
          <a:spcPct val="120000"/>
        </a:lnSpc>
        <a:spcBef>
          <a:spcPct val="0"/>
        </a:spcBef>
        <a:spcAft>
          <a:spcPct val="30000"/>
        </a:spcAft>
        <a:buClr>
          <a:srgbClr val="F17E1C"/>
        </a:buClr>
        <a:buFont typeface="Wingdings" charset="2"/>
        <a:buChar char="§"/>
        <a:defRPr sz="2000">
          <a:solidFill>
            <a:schemeClr val="tx2"/>
          </a:solidFill>
          <a:latin typeface="+mn-lt"/>
          <a:ea typeface="+mn-ea"/>
        </a:defRPr>
      </a:lvl6pPr>
      <a:lvl7pPr marL="3386138" indent="-188913" algn="l" rtl="0" fontAlgn="base">
        <a:lnSpc>
          <a:spcPct val="120000"/>
        </a:lnSpc>
        <a:spcBef>
          <a:spcPct val="0"/>
        </a:spcBef>
        <a:spcAft>
          <a:spcPct val="30000"/>
        </a:spcAft>
        <a:buClr>
          <a:srgbClr val="F17E1C"/>
        </a:buClr>
        <a:buFont typeface="Wingdings" charset="2"/>
        <a:buChar char="§"/>
        <a:defRPr sz="2000">
          <a:solidFill>
            <a:schemeClr val="tx2"/>
          </a:solidFill>
          <a:latin typeface="+mn-lt"/>
          <a:ea typeface="+mn-ea"/>
        </a:defRPr>
      </a:lvl7pPr>
      <a:lvl8pPr marL="3843338" indent="-188913" algn="l" rtl="0" fontAlgn="base">
        <a:lnSpc>
          <a:spcPct val="120000"/>
        </a:lnSpc>
        <a:spcBef>
          <a:spcPct val="0"/>
        </a:spcBef>
        <a:spcAft>
          <a:spcPct val="30000"/>
        </a:spcAft>
        <a:buClr>
          <a:srgbClr val="F17E1C"/>
        </a:buClr>
        <a:buFont typeface="Wingdings" charset="2"/>
        <a:buChar char="§"/>
        <a:defRPr sz="2000">
          <a:solidFill>
            <a:schemeClr val="tx2"/>
          </a:solidFill>
          <a:latin typeface="+mn-lt"/>
          <a:ea typeface="+mn-ea"/>
        </a:defRPr>
      </a:lvl8pPr>
      <a:lvl9pPr marL="4300538" indent="-188913" algn="l" rtl="0" fontAlgn="base">
        <a:lnSpc>
          <a:spcPct val="120000"/>
        </a:lnSpc>
        <a:spcBef>
          <a:spcPct val="0"/>
        </a:spcBef>
        <a:spcAft>
          <a:spcPct val="30000"/>
        </a:spcAft>
        <a:buClr>
          <a:srgbClr val="F17E1C"/>
        </a:buClr>
        <a:buFont typeface="Wingdings" charset="2"/>
        <a:buChar char="§"/>
        <a:defRPr sz="20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wmf"/><Relationship Id="rId3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wmf"/><Relationship Id="rId3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png"/><Relationship Id="rId5" Type="http://schemas.openxmlformats.org/officeDocument/2006/relationships/image" Target="../media/image9.jpeg"/><Relationship Id="rId6" Type="http://schemas.openxmlformats.org/officeDocument/2006/relationships/image" Target="../media/image10.tiff"/><Relationship Id="rId7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wmf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wmf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wm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ubtitle 4"/>
          <p:cNvSpPr>
            <a:spLocks noGrp="1"/>
          </p:cNvSpPr>
          <p:nvPr>
            <p:ph type="subTitle" idx="1"/>
          </p:nvPr>
        </p:nvSpPr>
        <p:spPr>
          <a:xfrm>
            <a:off x="5715000" y="6324600"/>
            <a:ext cx="3243064" cy="366936"/>
          </a:xfrm>
        </p:spPr>
        <p:txBody>
          <a:bodyPr/>
          <a:lstStyle/>
          <a:p>
            <a:r>
              <a:rPr lang="en-US" sz="1800" dirty="0" smtClean="0">
                <a:solidFill>
                  <a:srgbClr val="000090"/>
                </a:solidFill>
              </a:rPr>
              <a:t>Erica Koning, ERVO 2016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827584" y="404664"/>
            <a:ext cx="1152128" cy="14401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332656"/>
            <a:ext cx="115212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81000" y="2057400"/>
            <a:ext cx="8189411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Dutch research activities in the Mediterranean and Black Seas</a:t>
            </a:r>
            <a:endParaRPr lang="en-US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23775" y="381000"/>
            <a:ext cx="1724425" cy="45140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2B2B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RV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2B2B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Pelagia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B2B2B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51520" y="72008"/>
            <a:ext cx="864096" cy="1124744"/>
          </a:xfrm>
          <a:prstGeom prst="rect">
            <a:avLst/>
          </a:prstGeom>
          <a:solidFill>
            <a:srgbClr val="C5D8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188640"/>
            <a:ext cx="115212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7" descr="FF47752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28587" y="1371600"/>
            <a:ext cx="7148713" cy="51054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01494" y="381000"/>
            <a:ext cx="4023106" cy="45140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2B2B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Pelagia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2B2B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cruise area (2010)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B2B2B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51520" y="72008"/>
            <a:ext cx="864096" cy="1124744"/>
          </a:xfrm>
          <a:prstGeom prst="rect">
            <a:avLst/>
          </a:prstGeom>
          <a:solidFill>
            <a:srgbClr val="C5D8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188640"/>
            <a:ext cx="115212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ntent Placeholder 8" descr="vaargebied pelagia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7884" y="1371600"/>
            <a:ext cx="7990119" cy="510540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 smtClean="0"/>
          </a:p>
          <a:p>
            <a:r>
              <a:rPr lang="nl-NL" dirty="0" smtClean="0"/>
              <a:t>Long term </a:t>
            </a:r>
            <a:r>
              <a:rPr lang="nl-NL" dirty="0" err="1" smtClean="0"/>
              <a:t>moorings</a:t>
            </a:r>
            <a:r>
              <a:rPr lang="nl-NL" dirty="0" smtClean="0"/>
              <a:t> in the </a:t>
            </a:r>
            <a:r>
              <a:rPr lang="nl-NL" dirty="0" err="1" smtClean="0"/>
              <a:t>anoxic</a:t>
            </a:r>
            <a:r>
              <a:rPr lang="nl-NL" dirty="0" smtClean="0"/>
              <a:t> </a:t>
            </a:r>
            <a:r>
              <a:rPr lang="nl-NL" dirty="0" err="1" smtClean="0"/>
              <a:t>basins</a:t>
            </a:r>
            <a:r>
              <a:rPr lang="nl-NL" dirty="0" smtClean="0"/>
              <a:t> (</a:t>
            </a:r>
            <a:r>
              <a:rPr lang="nl-NL" dirty="0" err="1" smtClean="0"/>
              <a:t>Bannock</a:t>
            </a:r>
            <a:r>
              <a:rPr lang="nl-NL" dirty="0" smtClean="0"/>
              <a:t> and </a:t>
            </a:r>
            <a:r>
              <a:rPr lang="nl-NL" dirty="0" err="1" smtClean="0"/>
              <a:t>Tyro</a:t>
            </a:r>
            <a:r>
              <a:rPr lang="nl-NL" dirty="0" smtClean="0"/>
              <a:t> </a:t>
            </a:r>
            <a:r>
              <a:rPr lang="nl-NL" dirty="0" err="1" smtClean="0"/>
              <a:t>Basins</a:t>
            </a:r>
            <a:r>
              <a:rPr lang="nl-NL" dirty="0" smtClean="0"/>
              <a:t>), </a:t>
            </a:r>
            <a:r>
              <a:rPr lang="nl-NL" dirty="0" err="1" smtClean="0"/>
              <a:t>Prof.</a:t>
            </a:r>
            <a:r>
              <a:rPr lang="nl-NL" dirty="0" smtClean="0"/>
              <a:t> Gert de Lange, Utrecht </a:t>
            </a:r>
            <a:r>
              <a:rPr lang="nl-NL" dirty="0" err="1" smtClean="0"/>
              <a:t>University</a:t>
            </a:r>
            <a:r>
              <a:rPr lang="nl-NL" dirty="0" smtClean="0"/>
              <a:t>, </a:t>
            </a:r>
            <a:r>
              <a:rPr lang="nl-NL" dirty="0" err="1" smtClean="0"/>
              <a:t>since</a:t>
            </a:r>
            <a:r>
              <a:rPr lang="nl-NL" dirty="0" smtClean="0"/>
              <a:t> 1986.</a:t>
            </a:r>
          </a:p>
          <a:p>
            <a:r>
              <a:rPr lang="nl-NL" dirty="0" err="1" smtClean="0"/>
              <a:t>This</a:t>
            </a:r>
            <a:r>
              <a:rPr lang="nl-NL" dirty="0" smtClean="0"/>
              <a:t> </a:t>
            </a:r>
            <a:r>
              <a:rPr lang="nl-NL" dirty="0" err="1" smtClean="0"/>
              <a:t>mooring</a:t>
            </a:r>
            <a:r>
              <a:rPr lang="nl-NL" dirty="0" smtClean="0"/>
              <a:t> is </a:t>
            </a:r>
            <a:r>
              <a:rPr lang="nl-NL" dirty="0" err="1" smtClean="0"/>
              <a:t>now</a:t>
            </a:r>
            <a:r>
              <a:rPr lang="nl-NL" dirty="0" smtClean="0"/>
              <a:t> </a:t>
            </a:r>
            <a:r>
              <a:rPr lang="nl-NL" dirty="0" err="1" smtClean="0"/>
              <a:t>continued</a:t>
            </a:r>
            <a:r>
              <a:rPr lang="nl-NL" dirty="0" smtClean="0"/>
              <a:t> as part of the DUST program.</a:t>
            </a:r>
          </a:p>
          <a:p>
            <a:r>
              <a:rPr lang="nl-NL" dirty="0" smtClean="0"/>
              <a:t>EU programs </a:t>
            </a:r>
            <a:r>
              <a:rPr lang="nl-NL" dirty="0" err="1" smtClean="0"/>
              <a:t>such</a:t>
            </a:r>
            <a:r>
              <a:rPr lang="nl-NL" dirty="0" smtClean="0"/>
              <a:t> as EROS, ERSEM, MATER, Pass, MEDIFLUX,  and </a:t>
            </a:r>
            <a:r>
              <a:rPr lang="nl-NL" dirty="0" err="1" smtClean="0"/>
              <a:t>many</a:t>
            </a:r>
            <a:r>
              <a:rPr lang="nl-NL" dirty="0" smtClean="0"/>
              <a:t> more </a:t>
            </a:r>
            <a:r>
              <a:rPr lang="nl-NL" dirty="0" err="1" smtClean="0"/>
              <a:t>with</a:t>
            </a:r>
            <a:r>
              <a:rPr lang="nl-NL" dirty="0" smtClean="0"/>
              <a:t> NIOZ and Dutch </a:t>
            </a:r>
            <a:r>
              <a:rPr lang="nl-NL" dirty="0" err="1" smtClean="0"/>
              <a:t>university</a:t>
            </a:r>
            <a:r>
              <a:rPr lang="nl-NL" dirty="0" smtClean="0"/>
              <a:t> </a:t>
            </a:r>
            <a:r>
              <a:rPr lang="nl-NL" dirty="0" err="1" smtClean="0"/>
              <a:t>scientists</a:t>
            </a:r>
            <a:r>
              <a:rPr lang="nl-NL" dirty="0" smtClean="0"/>
              <a:t> and international partners.</a:t>
            </a:r>
          </a:p>
          <a:p>
            <a:endParaRPr lang="nl-NL" dirty="0"/>
          </a:p>
        </p:txBody>
      </p:sp>
      <p:sp>
        <p:nvSpPr>
          <p:cNvPr id="4" name="Rectangle 3"/>
          <p:cNvSpPr/>
          <p:nvPr/>
        </p:nvSpPr>
        <p:spPr>
          <a:xfrm>
            <a:off x="1371600" y="381000"/>
            <a:ext cx="5995802" cy="45140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2B2B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Dutch research in 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2B2B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Mediterranean 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2B2B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waters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B2B2B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51520" y="72008"/>
            <a:ext cx="864096" cy="1124744"/>
          </a:xfrm>
          <a:prstGeom prst="rect">
            <a:avLst/>
          </a:prstGeom>
          <a:solidFill>
            <a:srgbClr val="C5D8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188640"/>
            <a:ext cx="115212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 smtClean="0"/>
          </a:p>
          <a:p>
            <a:endParaRPr lang="nl-NL" dirty="0"/>
          </a:p>
        </p:txBody>
      </p:sp>
      <p:sp>
        <p:nvSpPr>
          <p:cNvPr id="4" name="Rectangle 3"/>
          <p:cNvSpPr/>
          <p:nvPr/>
        </p:nvSpPr>
        <p:spPr>
          <a:xfrm>
            <a:off x="1371600" y="381000"/>
            <a:ext cx="7606570" cy="8207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2B2B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Cruise program 2014, Mediterranean and Black Sea</a:t>
            </a:r>
          </a:p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2B2B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GEOTRACES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B2B2B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51520" y="72008"/>
            <a:ext cx="864096" cy="1124744"/>
          </a:xfrm>
          <a:prstGeom prst="rect">
            <a:avLst/>
          </a:prstGeom>
          <a:solidFill>
            <a:srgbClr val="C5D8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188640"/>
            <a:ext cx="115212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Map_aanvraagEEZ_201112.tif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" y="1219200"/>
            <a:ext cx="5429885" cy="1955165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1219200"/>
            <a:ext cx="2667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bosphor_2013_planning6"/>
          <p:cNvPicPr/>
          <p:nvPr/>
        </p:nvPicPr>
        <p:blipFill>
          <a:blip r:embed="rId5">
            <a:extLst>
              <a:ext uri="{28A0092B-C50C-407E-A947-70E740481C1C}">
                <a14:useLocalDpi xmlns:p="http://schemas.openxmlformats.org/presentationml/2006/main" xmlns:mv="urn:schemas-microsoft-com:mac:vml" xmlns:mo="http://schemas.microsoft.com/office/mac/office/2008/main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a="http://schemas.openxmlformats.org/drawingml/2006/main" xmlns:wne="http://schemas.microsoft.com/office/word/2006/wordml" xmlns:wp="http://schemas.openxmlformats.org/drawingml/2006/wordprocessingDrawing" xmlns:m="http://schemas.openxmlformats.org/officeDocument/2006/math" xmlns:r="http://schemas.openxmlformats.org/officeDocument/2006/relationships" xmlns:ve="http://schemas.openxmlformats.org/markup-compatibility/2006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00400"/>
            <a:ext cx="2867343" cy="1537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Map_leg2_TurkishEEZ_030113.tif"/>
          <p:cNvPicPr/>
          <p:nvPr/>
        </p:nvPicPr>
        <p:blipFill>
          <a:blip r:embed="rId6"/>
          <a:stretch>
            <a:fillRect/>
          </a:stretch>
        </p:blipFill>
        <p:spPr>
          <a:xfrm>
            <a:off x="304800" y="3276600"/>
            <a:ext cx="3323844" cy="2723388"/>
          </a:xfrm>
          <a:prstGeom prst="rect">
            <a:avLst/>
          </a:prstGeom>
        </p:spPr>
      </p:pic>
      <p:pic>
        <p:nvPicPr>
          <p:cNvPr id="11" name="Picture 10" descr="Map_aanvraagEEZ_121212.tif"/>
          <p:cNvPicPr/>
          <p:nvPr/>
        </p:nvPicPr>
        <p:blipFill>
          <a:blip r:embed="rId7"/>
          <a:stretch>
            <a:fillRect/>
          </a:stretch>
        </p:blipFill>
        <p:spPr>
          <a:xfrm>
            <a:off x="3714115" y="4860290"/>
            <a:ext cx="5429885" cy="199771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35696" y="404664"/>
            <a:ext cx="3760865" cy="45140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2B2B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2015, return to the area, 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B2B2B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51520" y="72008"/>
            <a:ext cx="864096" cy="1124744"/>
          </a:xfrm>
          <a:prstGeom prst="rect">
            <a:avLst/>
          </a:prstGeom>
          <a:solidFill>
            <a:srgbClr val="C5D8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116632"/>
            <a:ext cx="115212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Screen Shot 2016-04-19 at 15.49.3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599" y="1143000"/>
            <a:ext cx="6984397" cy="49657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251520" y="0"/>
            <a:ext cx="864096" cy="1124744"/>
          </a:xfrm>
          <a:prstGeom prst="rect">
            <a:avLst/>
          </a:prstGeom>
          <a:solidFill>
            <a:srgbClr val="C5D8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188640"/>
            <a:ext cx="115212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2016</a:t>
            </a:r>
            <a:endParaRPr lang="en-US" dirty="0"/>
          </a:p>
        </p:txBody>
      </p:sp>
      <p:pic>
        <p:nvPicPr>
          <p:cNvPr id="8" name="Picture 7" descr="Screen Shot 2016-05-09 at 21.04.2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099" y="1327150"/>
            <a:ext cx="7156469" cy="49974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251520" y="0"/>
            <a:ext cx="864096" cy="1124744"/>
          </a:xfrm>
          <a:prstGeom prst="rect">
            <a:avLst/>
          </a:prstGeom>
          <a:solidFill>
            <a:srgbClr val="C5D8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188640"/>
            <a:ext cx="115212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2017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27038" y="1371600"/>
            <a:ext cx="8151812" cy="5105400"/>
          </a:xfrm>
        </p:spPr>
        <p:txBody>
          <a:bodyPr/>
          <a:lstStyle/>
          <a:p>
            <a:endParaRPr lang="nl-NL" dirty="0" smtClean="0"/>
          </a:p>
          <a:p>
            <a:r>
              <a:rPr lang="nl-NL" dirty="0" smtClean="0"/>
              <a:t>Cruise plans </a:t>
            </a:r>
            <a:r>
              <a:rPr lang="nl-NL" dirty="0" err="1" smtClean="0"/>
              <a:t>for</a:t>
            </a:r>
            <a:r>
              <a:rPr lang="nl-NL" dirty="0" smtClean="0"/>
              <a:t> Red </a:t>
            </a:r>
            <a:r>
              <a:rPr lang="nl-NL" dirty="0" err="1" smtClean="0"/>
              <a:t>Sea</a:t>
            </a:r>
            <a:r>
              <a:rPr lang="nl-NL" dirty="0" smtClean="0"/>
              <a:t> and Black </a:t>
            </a:r>
            <a:r>
              <a:rPr lang="nl-NL" dirty="0" err="1" smtClean="0"/>
              <a:t>Sea</a:t>
            </a:r>
            <a:endParaRPr lang="nl-NL" dirty="0" smtClean="0"/>
          </a:p>
          <a:p>
            <a:r>
              <a:rPr lang="nl-NL" dirty="0" err="1" smtClean="0"/>
              <a:t>Mooring</a:t>
            </a:r>
            <a:r>
              <a:rPr lang="nl-NL" dirty="0" smtClean="0"/>
              <a:t> SE of </a:t>
            </a:r>
            <a:r>
              <a:rPr lang="nl-NL" dirty="0" err="1" smtClean="0"/>
              <a:t>Sicily</a:t>
            </a:r>
            <a:r>
              <a:rPr lang="nl-NL" dirty="0" smtClean="0"/>
              <a:t> </a:t>
            </a:r>
            <a:r>
              <a:rPr lang="nl-NL" dirty="0" err="1" smtClean="0"/>
              <a:t>will</a:t>
            </a:r>
            <a:r>
              <a:rPr lang="nl-NL" dirty="0" smtClean="0"/>
              <a:t> </a:t>
            </a:r>
            <a:r>
              <a:rPr lang="nl-NL" dirty="0" err="1" smtClean="0"/>
              <a:t>be</a:t>
            </a:r>
            <a:r>
              <a:rPr lang="nl-NL" dirty="0" smtClean="0"/>
              <a:t> </a:t>
            </a:r>
            <a:r>
              <a:rPr lang="nl-NL" dirty="0" err="1" smtClean="0"/>
              <a:t>continued</a:t>
            </a:r>
            <a:r>
              <a:rPr lang="nl-NL" dirty="0" smtClean="0"/>
              <a:t>, </a:t>
            </a:r>
            <a:r>
              <a:rPr lang="nl-NL" dirty="0" err="1" smtClean="0"/>
              <a:t>if</a:t>
            </a:r>
            <a:r>
              <a:rPr lang="nl-NL" dirty="0" smtClean="0"/>
              <a:t> </a:t>
            </a:r>
            <a:r>
              <a:rPr lang="nl-NL" dirty="0" err="1" smtClean="0"/>
              <a:t>possible</a:t>
            </a:r>
            <a:r>
              <a:rPr lang="nl-NL" dirty="0" smtClean="0"/>
              <a:t>.</a:t>
            </a:r>
          </a:p>
          <a:p>
            <a:r>
              <a:rPr lang="nl-NL" dirty="0" smtClean="0"/>
              <a:t>KM3net </a:t>
            </a:r>
            <a:r>
              <a:rPr lang="nl-NL" dirty="0" err="1" smtClean="0"/>
              <a:t>mooring</a:t>
            </a:r>
            <a:r>
              <a:rPr lang="nl-NL" dirty="0" smtClean="0"/>
              <a:t> </a:t>
            </a:r>
            <a:r>
              <a:rPr lang="nl-NL" dirty="0" err="1" smtClean="0"/>
              <a:t>near</a:t>
            </a:r>
            <a:r>
              <a:rPr lang="nl-NL" dirty="0" smtClean="0"/>
              <a:t> </a:t>
            </a:r>
            <a:r>
              <a:rPr lang="nl-NL" smtClean="0"/>
              <a:t>Toulon </a:t>
            </a:r>
            <a:endParaRPr lang="nl-NL" dirty="0" smtClean="0"/>
          </a:p>
          <a:p>
            <a:endParaRPr lang="nl-NL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Blank Presentation">
  <a:themeElements>
    <a:clrScheme name="1_Blank Presentation 1">
      <a:dk1>
        <a:srgbClr val="000000"/>
      </a:dk1>
      <a:lt1>
        <a:srgbClr val="FFFFFF"/>
      </a:lt1>
      <a:dk2>
        <a:srgbClr val="10207C"/>
      </a:dk2>
      <a:lt2>
        <a:srgbClr val="666666"/>
      </a:lt2>
      <a:accent1>
        <a:srgbClr val="0064FF"/>
      </a:accent1>
      <a:accent2>
        <a:srgbClr val="0096FF"/>
      </a:accent2>
      <a:accent3>
        <a:srgbClr val="FFFFFF"/>
      </a:accent3>
      <a:accent4>
        <a:srgbClr val="000000"/>
      </a:accent4>
      <a:accent5>
        <a:srgbClr val="AAB8FF"/>
      </a:accent5>
      <a:accent6>
        <a:srgbClr val="0087E7"/>
      </a:accent6>
      <a:hlink>
        <a:srgbClr val="00C9FF"/>
      </a:hlink>
      <a:folHlink>
        <a:srgbClr val="00FFFF"/>
      </a:folHlink>
    </a:clrScheme>
    <a:fontScheme name="1_Blank Presentation">
      <a:majorFont>
        <a:latin typeface="Verdana"/>
        <a:ea typeface="ＭＳ Ｐゴシック"/>
        <a:cs typeface="ＭＳ Ｐゴシック"/>
      </a:majorFont>
      <a:minorFont>
        <a:latin typeface="Verdan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10207C"/>
        </a:dk2>
        <a:lt2>
          <a:srgbClr val="666666"/>
        </a:lt2>
        <a:accent1>
          <a:srgbClr val="0064FF"/>
        </a:accent1>
        <a:accent2>
          <a:srgbClr val="0096FF"/>
        </a:accent2>
        <a:accent3>
          <a:srgbClr val="FFFFFF"/>
        </a:accent3>
        <a:accent4>
          <a:srgbClr val="000000"/>
        </a:accent4>
        <a:accent5>
          <a:srgbClr val="AAB8FF"/>
        </a:accent5>
        <a:accent6>
          <a:srgbClr val="0087E7"/>
        </a:accent6>
        <a:hlink>
          <a:srgbClr val="00C9FF"/>
        </a:hlink>
        <a:folHlink>
          <a:srgbClr val="00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NIOZ_simple_NL</Template>
  <TotalTime>2719</TotalTime>
  <Words>133</Words>
  <Application>Microsoft Office PowerPoint</Application>
  <PresentationFormat>On-screen Show (4:3)</PresentationFormat>
  <Paragraphs>18</Paragraphs>
  <Slides>8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1_Blank Presentation</vt:lpstr>
      <vt:lpstr>Slide 1</vt:lpstr>
      <vt:lpstr>Slide 2</vt:lpstr>
      <vt:lpstr>Slide 3</vt:lpstr>
      <vt:lpstr>Slide 4</vt:lpstr>
      <vt:lpstr>Slide 5</vt:lpstr>
      <vt:lpstr>Slide 6</vt:lpstr>
      <vt:lpstr>2016</vt:lpstr>
      <vt:lpstr>2017</vt:lpstr>
    </vt:vector>
  </TitlesOfParts>
  <Company>*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*</dc:creator>
  <cp:lastModifiedBy>Erica Koning</cp:lastModifiedBy>
  <cp:revision>125</cp:revision>
  <cp:lastPrinted>2004-10-15T13:54:03Z</cp:lastPrinted>
  <dcterms:created xsi:type="dcterms:W3CDTF">2016-05-10T12:18:08Z</dcterms:created>
  <dcterms:modified xsi:type="dcterms:W3CDTF">2016-05-10T12:20:33Z</dcterms:modified>
</cp:coreProperties>
</file>